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29"/>
  </p:notesMasterIdLst>
  <p:sldIdLst>
    <p:sldId id="256" r:id="rId2"/>
    <p:sldId id="258" r:id="rId3"/>
    <p:sldId id="286" r:id="rId4"/>
    <p:sldId id="261" r:id="rId5"/>
    <p:sldId id="277" r:id="rId6"/>
    <p:sldId id="262" r:id="rId7"/>
    <p:sldId id="270" r:id="rId8"/>
    <p:sldId id="271" r:id="rId9"/>
    <p:sldId id="272" r:id="rId10"/>
    <p:sldId id="278" r:id="rId11"/>
    <p:sldId id="287" r:id="rId12"/>
    <p:sldId id="259" r:id="rId13"/>
    <p:sldId id="260" r:id="rId14"/>
    <p:sldId id="274" r:id="rId15"/>
    <p:sldId id="275" r:id="rId16"/>
    <p:sldId id="273" r:id="rId17"/>
    <p:sldId id="268" r:id="rId18"/>
    <p:sldId id="283" r:id="rId19"/>
    <p:sldId id="264" r:id="rId20"/>
    <p:sldId id="280" r:id="rId21"/>
    <p:sldId id="263" r:id="rId22"/>
    <p:sldId id="276" r:id="rId23"/>
    <p:sldId id="284" r:id="rId24"/>
    <p:sldId id="285" r:id="rId25"/>
    <p:sldId id="265" r:id="rId26"/>
    <p:sldId id="282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9D8AE-6EBE-BB42-AAE5-A7E1E9503C44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4E43-1A43-5740-A2F1-516489818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8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6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19EA-65CD-4F4A-8464-C49CAA16F9D7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3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FD443-BD1D-D94B-BE3B-B7F8230F237E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8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5885-6711-6A40-B76B-E31BAB2227CC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8AE66-6BFF-FF4E-B954-2CCB14DAD642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5D05-63E7-2941-896E-65652417ABBF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C18A-7AFA-3947-AB30-908D1063355A}" type="datetime1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3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9A00-2ED3-FF49-9FE3-E06630494EB0}" type="datetime1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85D7-1090-8242-9539-570267ED1B0D}" type="datetime1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D965-4420-C14A-9693-021417159A0A}" type="datetime1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1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B56B4-D94D-C54C-892E-9DECF483F48F}" type="datetime1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76E0-150E-2B4B-9398-96E968EFD89F}" type="datetime1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6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19A0-A5C9-6344-A525-1DF2DBA3C0CE}" type="datetime1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11781"/>
            <a:ext cx="6858000" cy="1790700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Decoupling of bound states with the Magnus expansion and the IM-SRG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29009"/>
            <a:ext cx="6858000" cy="1645920"/>
          </a:xfrm>
        </p:spPr>
        <p:txBody>
          <a:bodyPr>
            <a:normAutofit fontScale="85000" lnSpcReduction="20000"/>
          </a:bodyPr>
          <a:lstStyle/>
          <a:p>
            <a:endParaRPr lang="en-US" sz="2100" dirty="0"/>
          </a:p>
          <a:p>
            <a:r>
              <a:rPr lang="en-US" dirty="0">
                <a:cs typeface="Times New Roman" panose="02020603050405020304" pitchFamily="18" charset="0"/>
              </a:rPr>
              <a:t>Anthony Tropiano (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OSU</a:t>
            </a:r>
            <a:r>
              <a:rPr lang="en-US" dirty="0">
                <a:cs typeface="Times New Roman" panose="02020603050405020304" pitchFamily="18" charset="0"/>
              </a:rPr>
              <a:t>)</a:t>
            </a:r>
          </a:p>
          <a:p>
            <a:r>
              <a:rPr lang="en-US" sz="1900" dirty="0">
                <a:cs typeface="Times New Roman" panose="02020603050405020304" pitchFamily="18" charset="0"/>
              </a:rPr>
              <a:t>Scott Bogner (</a:t>
            </a:r>
            <a:r>
              <a:rPr lang="en-US" sz="1900" dirty="0">
                <a:solidFill>
                  <a:srgbClr val="00B050"/>
                </a:solidFill>
                <a:cs typeface="Times New Roman" panose="02020603050405020304" pitchFamily="18" charset="0"/>
              </a:rPr>
              <a:t>MSU</a:t>
            </a:r>
            <a:r>
              <a:rPr lang="en-US" sz="1900" dirty="0">
                <a:cs typeface="Times New Roman" panose="02020603050405020304" pitchFamily="18" charset="0"/>
              </a:rPr>
              <a:t>), Dick Furnstahl (</a:t>
            </a:r>
            <a:r>
              <a:rPr lang="en-US" sz="1900" dirty="0">
                <a:solidFill>
                  <a:srgbClr val="FF0000"/>
                </a:solidFill>
                <a:cs typeface="Times New Roman" panose="02020603050405020304" pitchFamily="18" charset="0"/>
              </a:rPr>
              <a:t>OSU</a:t>
            </a:r>
            <a:r>
              <a:rPr lang="en-US" sz="1900" dirty="0">
                <a:cs typeface="Times New Roman" panose="02020603050405020304" pitchFamily="18" charset="0"/>
              </a:rPr>
              <a:t>), Nathan </a:t>
            </a:r>
            <a:r>
              <a:rPr lang="en-US" sz="1900" dirty="0" err="1">
                <a:cs typeface="Times New Roman" panose="02020603050405020304" pitchFamily="18" charset="0"/>
              </a:rPr>
              <a:t>Parzuchowski</a:t>
            </a:r>
            <a:r>
              <a:rPr lang="en-US" sz="1900" dirty="0">
                <a:cs typeface="Times New Roman" panose="02020603050405020304" pitchFamily="18" charset="0"/>
              </a:rPr>
              <a:t> (</a:t>
            </a:r>
            <a:r>
              <a:rPr lang="en-US" sz="1900" dirty="0">
                <a:solidFill>
                  <a:srgbClr val="FF0000"/>
                </a:solidFill>
                <a:cs typeface="Times New Roman" panose="02020603050405020304" pitchFamily="18" charset="0"/>
              </a:rPr>
              <a:t>OSU</a:t>
            </a:r>
            <a:r>
              <a:rPr lang="en-US" sz="1900" dirty="0">
                <a:cs typeface="Times New Roman" panose="02020603050405020304" pitchFamily="18" charset="0"/>
              </a:rPr>
              <a:t>)</a:t>
            </a:r>
          </a:p>
          <a:p>
            <a:r>
              <a:rPr lang="en-US" sz="1900" dirty="0">
                <a:cs typeface="Times New Roman" panose="02020603050405020304" pitchFamily="18" charset="0"/>
              </a:rPr>
              <a:t>NUCLEI Meeting, Knoxville, Tennessee</a:t>
            </a:r>
          </a:p>
          <a:p>
            <a:r>
              <a:rPr lang="en-US" sz="1900" dirty="0">
                <a:cs typeface="Times New Roman" panose="02020603050405020304" pitchFamily="18" charset="0"/>
              </a:rPr>
              <a:t>May 29,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896B6-18EE-834C-816E-5A605B3044CD}"/>
                  </a:ext>
                </a:extLst>
              </p:cNvPr>
              <p:cNvSpPr txBox="1"/>
              <p:nvPr/>
            </p:nvSpPr>
            <p:spPr>
              <a:xfrm>
                <a:off x="2015830" y="5442654"/>
                <a:ext cx="1772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Undergrad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Grad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896B6-18EE-834C-816E-5A605B30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30" y="5442654"/>
                <a:ext cx="1772139" cy="338554"/>
              </a:xfrm>
              <a:prstGeom prst="rect">
                <a:avLst/>
              </a:prstGeom>
              <a:blipFill>
                <a:blip r:embed="rId4"/>
                <a:stretch>
                  <a:fillRect l="-142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27815A-F45D-E648-A72F-F8011C3AF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47" y="4760434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969" y="4943314"/>
            <a:ext cx="2112408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81" y="4577554"/>
            <a:ext cx="2516429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055" y="555272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17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5E1B-6414-E847-8942-76A59C5C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Test Case for the Magnus expansion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C0B6-8BD3-FB41-AB4D-FCEFF6F74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FF0000"/>
                </a:solidFill>
              </a:rPr>
              <a:t>Within the IM-SRG, intruder states (low-lying states in valence space) can distort the evolved Hamiltonian</a:t>
            </a:r>
          </a:p>
          <a:p>
            <a:pPr lvl="1"/>
            <a:r>
              <a:rPr lang="en-US" sz="2200" dirty="0"/>
              <a:t>This is not well understood for IM-SRG transformations</a:t>
            </a:r>
          </a:p>
          <a:p>
            <a:pPr lvl="1"/>
            <a:r>
              <a:rPr lang="en-US" sz="2200" dirty="0"/>
              <a:t>Does the choice of generator affect this?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4D161-0EDB-E44E-841B-31A890D1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938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5E1B-6414-E847-8942-76A59C5C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Test Case for the Magnus expansion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C0B6-8BD3-FB41-AB4D-FCEFF6F74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/>
              <a:t>Within the IM-SRG, intruder states (low-lying states in valence space) can distort the evolved Hamiltonian</a:t>
            </a:r>
          </a:p>
          <a:p>
            <a:pPr lvl="1"/>
            <a:r>
              <a:rPr lang="en-US" sz="2800" dirty="0"/>
              <a:t>This is not well understood for IM-SRG transformations</a:t>
            </a:r>
          </a:p>
          <a:p>
            <a:pPr lvl="1"/>
            <a:r>
              <a:rPr lang="en-US" sz="2800" dirty="0"/>
              <a:t>Does the choice of generator affect this?</a:t>
            </a:r>
          </a:p>
          <a:p>
            <a:r>
              <a:rPr lang="en-US" sz="3400" dirty="0"/>
              <a:t>Due to the use of the Magnus expansion in IM-SRG, we must also answer the following: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3400" dirty="0">
                <a:solidFill>
                  <a:srgbClr val="FF0000"/>
                </a:solidFill>
              </a:rPr>
              <a:t>Does the Magnus expansion converge to the typical IM-SRG for these types of problems?</a:t>
            </a:r>
          </a:p>
          <a:p>
            <a:pPr lvl="1"/>
            <a:r>
              <a:rPr lang="en-US" sz="2800" dirty="0"/>
              <a:t>Before addressing 1, we must understand 2</a:t>
            </a:r>
          </a:p>
          <a:p>
            <a:pPr lvl="1"/>
            <a:r>
              <a:rPr lang="en-US" sz="2800" dirty="0"/>
              <a:t>Here we apply the Magnus expansion in free-space using an analogous problem as a test case*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*Note: the Magnus expansion holds for SRG as well as IM-SRG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4D161-0EDB-E44E-841B-31A890D1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9517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SRG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1650" dirty="0"/>
              </a:p>
              <a:p>
                <a:endParaRPr lang="en-US" sz="1650" dirty="0"/>
              </a:p>
              <a:p>
                <a:endParaRPr lang="en-US" sz="1650" dirty="0"/>
              </a:p>
              <a:p>
                <a:endParaRPr lang="en-US" sz="1650" dirty="0"/>
              </a:p>
              <a:p>
                <a:endParaRPr lang="en-US" sz="1650" dirty="0"/>
              </a:p>
              <a:p>
                <a:endParaRPr lang="en-US" sz="1650" dirty="0"/>
              </a:p>
              <a:p>
                <a:pPr marL="0" indent="0">
                  <a:buNone/>
                </a:pPr>
                <a:endParaRPr lang="en-US" sz="1425" dirty="0"/>
              </a:p>
              <a:p>
                <a:r>
                  <a:rPr lang="en-US" sz="2400" dirty="0"/>
                  <a:t>SRG softens Hamiltonian by decoupling low- and high-momenta</a:t>
                </a:r>
              </a:p>
              <a:p>
                <a:r>
                  <a:rPr lang="en-US" sz="2400" dirty="0"/>
                  <a:t>For typical chiral NN potentials,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!</a:t>
                </a: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96D04-76F5-3340-9F63-AF079C1B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A00A7-074A-4149-8BCE-F1FD7AA5E15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237163" y="2125663"/>
            <a:ext cx="3906837" cy="3263900"/>
          </a:xfrm>
        </p:spPr>
        <p:txBody>
          <a:bodyPr>
            <a:normAutofit/>
          </a:bodyPr>
          <a:lstStyle/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1C710D-54DE-2E46-8294-EE53F6CE24CD}"/>
                  </a:ext>
                </a:extLst>
              </p:cNvPr>
              <p:cNvSpPr txBox="1"/>
              <p:nvPr/>
            </p:nvSpPr>
            <p:spPr>
              <a:xfrm>
                <a:off x="5298312" y="1726192"/>
                <a:ext cx="3217039" cy="801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1C710D-54DE-2E46-8294-EE53F6CE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312" y="1726192"/>
                <a:ext cx="3217039" cy="801758"/>
              </a:xfrm>
              <a:prstGeom prst="rect">
                <a:avLst/>
              </a:prstGeom>
              <a:blipFill>
                <a:blip r:embed="rId4"/>
                <a:stretch>
                  <a:fillRect l="-78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9AB28-0D3F-5F49-BFA4-A20C1D4C3488}"/>
                  </a:ext>
                </a:extLst>
              </p:cNvPr>
              <p:cNvSpPr txBox="1"/>
              <p:nvPr/>
            </p:nvSpPr>
            <p:spPr>
              <a:xfrm>
                <a:off x="5364116" y="2506642"/>
                <a:ext cx="3151233" cy="570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is-IS" sz="1350" dirty="0"/>
                  <a:t>    (relative kinetic energy)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9AB28-0D3F-5F49-BFA4-A20C1D4C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116" y="2506642"/>
                <a:ext cx="3151233" cy="570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78E56-A50E-B740-AD81-65E9FBA8D355}"/>
                  </a:ext>
                </a:extLst>
              </p:cNvPr>
              <p:cNvSpPr txBox="1"/>
              <p:nvPr/>
            </p:nvSpPr>
            <p:spPr>
              <a:xfrm>
                <a:off x="5364116" y="3357382"/>
                <a:ext cx="3513665" cy="583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>
                    <a:solidFill>
                      <a:srgbClr val="FF0000"/>
                    </a:solidFill>
                  </a:rPr>
                  <a:t>    </a:t>
                </a:r>
                <a:r>
                  <a:rPr lang="is-IS" sz="1350" dirty="0"/>
                  <a:t>(diagonal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sz="1350" dirty="0"/>
                  <a:t>, “Wegner“)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78E56-A50E-B740-AD81-65E9FBA8D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116" y="3357382"/>
                <a:ext cx="3513665" cy="583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F80D280-25D4-E141-834E-7D6BA45580F2}"/>
              </a:ext>
            </a:extLst>
          </p:cNvPr>
          <p:cNvSpPr txBox="1"/>
          <p:nvPr/>
        </p:nvSpPr>
        <p:spPr>
          <a:xfrm>
            <a:off x="2106592" y="6305978"/>
            <a:ext cx="608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K.A. Wendt, R.J. Furnstahl, R.J. Perry, Phys. Rev. C </a:t>
            </a:r>
            <a:r>
              <a:rPr lang="en-US" sz="1400" b="1" dirty="0"/>
              <a:t>83</a:t>
            </a:r>
            <a:r>
              <a:rPr lang="en-US" sz="1400" dirty="0"/>
              <a:t>, 034005 (2011)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1E93-20FE-C243-AEFE-3F155286B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18" y="1929928"/>
            <a:ext cx="517839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Typical cutoff sizes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𝐸𝐹𝑇</m:t>
                    </m:r>
                  </m:oMath>
                </a14:m>
                <a:r>
                  <a:rPr lang="en-US" dirty="0"/>
                  <a:t> in nuclear structure: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Nogga</a:t>
                </a:r>
                <a:r>
                  <a:rPr lang="en-US" dirty="0"/>
                  <a:t>, Timmermans, and van Kolck</a:t>
                </a:r>
                <a:r>
                  <a:rPr lang="en-US" baseline="30000" dirty="0"/>
                  <a:t>*</a:t>
                </a:r>
                <a:r>
                  <a:rPr lang="en-US" dirty="0"/>
                  <a:t> took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to much higher values to study cutoff dependence in chiral nuclear interactions</a:t>
                </a:r>
              </a:p>
              <a:p>
                <a:r>
                  <a:rPr lang="en-US" dirty="0"/>
                  <a:t>Here we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800, 1800 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at LO with non-local regulator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2843-EA41-374B-BE40-490DA8E9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1168F-A5DC-DD40-966C-3039C5B51340}"/>
              </a:ext>
            </a:extLst>
          </p:cNvPr>
          <p:cNvSpPr txBox="1"/>
          <p:nvPr/>
        </p:nvSpPr>
        <p:spPr>
          <a:xfrm>
            <a:off x="2228850" y="6359838"/>
            <a:ext cx="6012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A. </a:t>
            </a:r>
            <a:r>
              <a:rPr lang="en-US" sz="1400" dirty="0" err="1"/>
              <a:t>Nogga</a:t>
            </a:r>
            <a:r>
              <a:rPr lang="en-US" sz="1400" dirty="0"/>
              <a:t>, R.G.E. Timmermans, and U. van Kolck, Phys. Rev. C </a:t>
            </a:r>
            <a:r>
              <a:rPr lang="en-US" sz="1400" b="1" dirty="0"/>
              <a:t>72</a:t>
            </a:r>
            <a:r>
              <a:rPr lang="en-US" sz="1400" dirty="0"/>
              <a:t>, 054006 (2005)</a:t>
            </a:r>
            <a:br>
              <a:rPr lang="en-US" sz="1350" dirty="0"/>
            </a:b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7048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959862-5AAF-0045-8852-BAF2E5088B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959862-5AAF-0045-8852-BAF2E5088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3782-52BC-AD43-920D-9C4238845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At short distances (high momenta), the Hamiltonian is highly singular featuring spurious deeply bound states (which are non-physical) due to short-range tensor forces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3782-52BC-AD43-920D-9C4238845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7671-287A-BB46-95C4-5280CD51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769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16E8F-D972-3E43-A68D-BFF82B4364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16E8F-D972-3E43-A68D-BFF82B436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2AD5F-39EB-7C43-885B-F53949E26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/>
                  <a:t>At short distances (high momenta), the Hamiltonian is highly singular featuring spurious deeply bound states (which are non-physical) due to short-range tensor forces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From EFT perspective, deeply bound states are outside range of EFT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 practice, do they corrupt low-momentum physics?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2AD5F-39EB-7C43-885B-F53949E26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5CDD1-D87D-994C-A0A1-0999F83D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8217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8A3-9626-CB47-A251-41E4E59DE5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8A3-9626-CB47-A251-41E4E59DE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0B792-93C5-C441-98B1-37C78724C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/>
                  <a:t>At short distances (high momenta), the Hamiltonian is highly singular featuring spurious deeply bound states (which are non-physical) due to short-range tensor forces</a:t>
                </a:r>
              </a:p>
              <a:p>
                <a:pPr lvl="1"/>
                <a:r>
                  <a:rPr lang="en-US" dirty="0"/>
                  <a:t>From EFT perspective, deeply bound states are outside of range of EFT</a:t>
                </a:r>
              </a:p>
              <a:p>
                <a:pPr lvl="1"/>
                <a:r>
                  <a:rPr lang="en-US" dirty="0"/>
                  <a:t>In practice, do they corrupt low-momentum physics?</a:t>
                </a:r>
              </a:p>
              <a:p>
                <a:r>
                  <a:rPr lang="en-US" dirty="0"/>
                  <a:t>The SRG has shown sensitivity to 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these potentials: </a:t>
                </a:r>
                <a:r>
                  <a:rPr lang="en-US" dirty="0">
                    <a:solidFill>
                      <a:srgbClr val="FF0000"/>
                    </a:solidFill>
                  </a:rPr>
                  <a:t>how does the Magnus expansion respond to 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EFT cutoffs?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0B792-93C5-C441-98B1-37C78724C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23D6F-9646-534D-A476-C8BEF742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9767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55" y="2226468"/>
                <a:ext cx="8220196" cy="4495008"/>
              </a:xfrm>
            </p:spPr>
            <p:txBody>
              <a:bodyPr>
                <a:norm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r>
                  <a:rPr lang="en-US" sz="2400" dirty="0"/>
                  <a:t>Wendt, Furnstahl, and Perry demonstrated SRG evolution of these potentials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Wegner </a:t>
                </a:r>
                <a:r>
                  <a:rPr lang="en-US" sz="2400" dirty="0"/>
                  <a:t>generators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0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spurious bound state distorts the low-momentum block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(analogous to intruder states in IM-SRG)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Wegner</a:t>
                </a:r>
                <a:r>
                  <a:rPr lang="en-US" sz="2000" dirty="0"/>
                  <a:t>: keeps spurious bound state safely outside low-momentum block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55" y="2226468"/>
                <a:ext cx="8220196" cy="4495008"/>
              </a:xfrm>
              <a:blipFill>
                <a:blip r:embed="rId4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EF2A0-9EDD-C749-A3BB-D79C2B32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/>
              <p:nvPr/>
            </p:nvSpPr>
            <p:spPr>
              <a:xfrm>
                <a:off x="5229200" y="1585023"/>
                <a:ext cx="3461797" cy="792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00" y="1585023"/>
                <a:ext cx="3461797" cy="792525"/>
              </a:xfrm>
              <a:prstGeom prst="rect">
                <a:avLst/>
              </a:prstGeom>
              <a:blipFill>
                <a:blip r:embed="rId5"/>
                <a:stretch>
                  <a:fillRect l="-733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/>
              <p:nvPr/>
            </p:nvSpPr>
            <p:spPr>
              <a:xfrm>
                <a:off x="5317817" y="2454556"/>
                <a:ext cx="332688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is-IS" dirty="0"/>
                  <a:t>    </a:t>
                </a:r>
                <a:r>
                  <a:rPr lang="is-IS" sz="1600" dirty="0"/>
                  <a:t>(relative kinetic energy)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817" y="2454556"/>
                <a:ext cx="3326880" cy="577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/>
              <p:nvPr/>
            </p:nvSpPr>
            <p:spPr>
              <a:xfrm>
                <a:off x="5294666" y="3305296"/>
                <a:ext cx="3941929" cy="583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>
                    <a:solidFill>
                      <a:srgbClr val="FF0000"/>
                    </a:solidFill>
                  </a:rPr>
                  <a:t>    </a:t>
                </a:r>
                <a:r>
                  <a:rPr lang="is-IS" sz="1600" dirty="0"/>
                  <a:t>(diagonal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sz="1600" dirty="0"/>
                  <a:t>, “Wegner“)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66" y="3305296"/>
                <a:ext cx="3941929" cy="583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68E6D71-AC6A-174C-A8FA-7192E515F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9" y="1940900"/>
            <a:ext cx="5201203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428495-EBF0-D242-AC10-1B92D45B573E}"/>
              </a:ext>
            </a:extLst>
          </p:cNvPr>
          <p:cNvSpPr txBox="1"/>
          <p:nvPr/>
        </p:nvSpPr>
        <p:spPr>
          <a:xfrm>
            <a:off x="2106592" y="6305978"/>
            <a:ext cx="608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K.A. Wendt, R.J. Furnstahl, R.J. Perry, Phys. Rev. C </a:t>
            </a:r>
            <a:r>
              <a:rPr lang="en-US" sz="1400" b="1" dirty="0"/>
              <a:t>83</a:t>
            </a:r>
            <a:r>
              <a:rPr lang="en-US" sz="1400" dirty="0"/>
              <a:t>, 034005 (2011) </a:t>
            </a:r>
          </a:p>
        </p:txBody>
      </p:sp>
    </p:spTree>
    <p:extLst>
      <p:ext uri="{BB962C8B-B14F-4D97-AF65-F5344CB8AC3E}">
        <p14:creationId xmlns:p14="http://schemas.microsoft.com/office/powerpoint/2010/main" val="220387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Test Case: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NN potentials with large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EFT cutoffs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55" y="2226468"/>
                <a:ext cx="8220196" cy="4495008"/>
              </a:xfrm>
            </p:spPr>
            <p:txBody>
              <a:bodyPr>
                <a:norm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400" dirty="0"/>
                  <a:t>Wendt, Furnstahl, and Perry demonstrated SRG evolution of these potentials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Wegner </a:t>
                </a:r>
                <a:r>
                  <a:rPr lang="en-US" sz="2400" dirty="0"/>
                  <a:t>generators</a:t>
                </a:r>
              </a:p>
              <a:p>
                <a:pPr lvl="1"/>
                <a:r>
                  <a:rPr lang="en-US" sz="2000" dirty="0"/>
                  <a:t>E.g., deuteron wave function at low-momentum is significantly affected by the spurious bound state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000" dirty="0"/>
                  <a:t> but not with </a:t>
                </a:r>
                <a:r>
                  <a:rPr lang="en-US" sz="2000" dirty="0">
                    <a:solidFill>
                      <a:srgbClr val="FF0000"/>
                    </a:solidFill>
                  </a:rPr>
                  <a:t>Wegner</a:t>
                </a:r>
                <a:endParaRPr lang="en-US" sz="2000" dirty="0"/>
              </a:p>
              <a:p>
                <a:pPr lvl="1"/>
                <a:r>
                  <a:rPr lang="en-US" sz="2000" dirty="0"/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000" dirty="0"/>
                  <a:t> matters unlike case before!</a:t>
                </a:r>
              </a:p>
              <a:p>
                <a:pPr lvl="1"/>
                <a:r>
                  <a:rPr lang="en-US" sz="2000" dirty="0"/>
                  <a:t>Good test problem for the Magnus expansion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55" y="2226468"/>
                <a:ext cx="8220196" cy="4495008"/>
              </a:xfrm>
              <a:blipFill>
                <a:blip r:embed="rId4"/>
                <a:stretch>
                  <a:fillRect l="-924" r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EF2A0-9EDD-C749-A3BB-D79C2B32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/>
              <p:nvPr/>
            </p:nvSpPr>
            <p:spPr>
              <a:xfrm>
                <a:off x="5229200" y="1585023"/>
                <a:ext cx="3461797" cy="792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00" y="1585023"/>
                <a:ext cx="3461797" cy="792525"/>
              </a:xfrm>
              <a:prstGeom prst="rect">
                <a:avLst/>
              </a:prstGeom>
              <a:blipFill>
                <a:blip r:embed="rId5"/>
                <a:stretch>
                  <a:fillRect l="-733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/>
              <p:nvPr/>
            </p:nvSpPr>
            <p:spPr>
              <a:xfrm>
                <a:off x="5317817" y="2454556"/>
                <a:ext cx="332688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is-IS" dirty="0"/>
                  <a:t>    </a:t>
                </a:r>
                <a:r>
                  <a:rPr lang="is-IS" sz="1600" dirty="0"/>
                  <a:t>(relative kinetic energy)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817" y="2454556"/>
                <a:ext cx="3326880" cy="577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/>
              <p:nvPr/>
            </p:nvSpPr>
            <p:spPr>
              <a:xfrm>
                <a:off x="5294666" y="3305296"/>
                <a:ext cx="3941929" cy="583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>
                    <a:solidFill>
                      <a:srgbClr val="FF0000"/>
                    </a:solidFill>
                  </a:rPr>
                  <a:t>    </a:t>
                </a:r>
                <a:r>
                  <a:rPr lang="is-IS" sz="1600" dirty="0"/>
                  <a:t>(diagonal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sz="1600" dirty="0"/>
                  <a:t>, “Wegner“)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66" y="3305296"/>
                <a:ext cx="3941929" cy="583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68E6D71-AC6A-174C-A8FA-7192E515F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9" y="1940900"/>
            <a:ext cx="5201203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D88E7-942B-6B41-A560-DA7CA09864C7}"/>
              </a:ext>
            </a:extLst>
          </p:cNvPr>
          <p:cNvSpPr txBox="1"/>
          <p:nvPr/>
        </p:nvSpPr>
        <p:spPr>
          <a:xfrm>
            <a:off x="2106592" y="6305978"/>
            <a:ext cx="608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K.A. Wendt, R.J. Furnstahl, R.J. Perry, Phys. Rev. C </a:t>
            </a:r>
            <a:r>
              <a:rPr lang="en-US" sz="1400" b="1" dirty="0"/>
              <a:t>83</a:t>
            </a:r>
            <a:r>
              <a:rPr lang="en-US" sz="1400" dirty="0"/>
              <a:t>, 034005 (2011) </a:t>
            </a:r>
          </a:p>
        </p:txBody>
      </p:sp>
    </p:spTree>
    <p:extLst>
      <p:ext uri="{BB962C8B-B14F-4D97-AF65-F5344CB8AC3E}">
        <p14:creationId xmlns:p14="http://schemas.microsoft.com/office/powerpoint/2010/main" val="2084256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Magnus v. typical SRG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1" y="1921397"/>
                <a:ext cx="2281262" cy="398169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Low-truncation in Magnus expansion gives undesirable results</a:t>
                </a:r>
              </a:p>
              <a:p>
                <a:r>
                  <a:rPr lang="en-US" sz="1800" dirty="0"/>
                  <a:t>Magnus converges to SRG around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Spurious deeply bound state does not distort low-momentum block with Wegner generator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1" y="1921397"/>
                <a:ext cx="2281262" cy="3981692"/>
              </a:xfrm>
              <a:blipFill>
                <a:blip r:embed="rId2"/>
                <a:stretch>
                  <a:fillRect l="-1667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DBCAD-90DB-9548-98EC-43E0C2B8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99B90-959D-4B4B-BAC3-9B7B9D05C92C}"/>
                  </a:ext>
                </a:extLst>
              </p:cNvPr>
              <p:cNvSpPr txBox="1"/>
              <p:nvPr/>
            </p:nvSpPr>
            <p:spPr>
              <a:xfrm>
                <a:off x="3064717" y="1797877"/>
                <a:ext cx="6183813" cy="92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for several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99B90-959D-4B4B-BAC3-9B7B9D05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17" y="1797877"/>
                <a:ext cx="6183813" cy="923394"/>
              </a:xfrm>
              <a:prstGeom prst="rect">
                <a:avLst/>
              </a:prstGeom>
              <a:blipFill>
                <a:blip r:embed="rId3"/>
                <a:stretch>
                  <a:fillRect l="-820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D85D1-F2CC-2646-909A-8B7311B66F8A}"/>
                  </a:ext>
                </a:extLst>
              </p:cNvPr>
              <p:cNvSpPr txBox="1"/>
              <p:nvPr/>
            </p:nvSpPr>
            <p:spPr>
              <a:xfrm>
                <a:off x="2978568" y="3208234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D85D1-F2CC-2646-909A-8B7311B66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8" y="3208234"/>
                <a:ext cx="1293175" cy="307777"/>
              </a:xfrm>
              <a:prstGeom prst="rect">
                <a:avLst/>
              </a:prstGeom>
              <a:blipFill>
                <a:blip r:embed="rId4"/>
                <a:stretch>
                  <a:fillRect l="-1961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966B92-73E8-E141-8C47-198A0E3797F5}"/>
                  </a:ext>
                </a:extLst>
              </p:cNvPr>
              <p:cNvSpPr txBox="1"/>
              <p:nvPr/>
            </p:nvSpPr>
            <p:spPr>
              <a:xfrm>
                <a:off x="2978567" y="4321686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966B92-73E8-E141-8C47-198A0E37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7" y="4321686"/>
                <a:ext cx="1293175" cy="307777"/>
              </a:xfrm>
              <a:prstGeom prst="rect">
                <a:avLst/>
              </a:prstGeom>
              <a:blipFill>
                <a:blip r:embed="rId5"/>
                <a:stretch>
                  <a:fillRect l="-196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D67224-B235-744B-A77E-E3B6867BF682}"/>
              </a:ext>
            </a:extLst>
          </p:cNvPr>
          <p:cNvSpPr txBox="1"/>
          <p:nvPr/>
        </p:nvSpPr>
        <p:spPr>
          <a:xfrm>
            <a:off x="3795394" y="5372122"/>
            <a:ext cx="476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45693-D4F8-3D4A-85F1-0D40BDC7C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43" y="2603552"/>
            <a:ext cx="4872257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0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In-medium similarity renormalization group (IM-SRG)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Nuclear structure calculations are complicated by coupling of the ground state to excitations</a:t>
                </a:r>
              </a:p>
              <a:p>
                <a:r>
                  <a:rPr lang="en-US" sz="1800" dirty="0"/>
                  <a:t>IM-SRG solves the nuclear many-body problem by decoupling the ground state from particle/hole excitations</a:t>
                </a:r>
              </a:p>
              <a:p>
                <a:r>
                  <a:rPr lang="en-US" sz="1800" dirty="0"/>
                  <a:t>“Rotate” Hamiltonian with continuous unitary transformation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8BED-1890-1645-B693-DAD63FDA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D0AFC-6392-FE4B-A03F-187C2B18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266" y="3806973"/>
            <a:ext cx="5054145" cy="245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4D061-FE71-9440-9048-5A9630C46496}"/>
              </a:ext>
            </a:extLst>
          </p:cNvPr>
          <p:cNvSpPr txBox="1"/>
          <p:nvPr/>
        </p:nvSpPr>
        <p:spPr>
          <a:xfrm>
            <a:off x="1403031" y="5223622"/>
            <a:ext cx="166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Nathan </a:t>
            </a:r>
            <a:r>
              <a:rPr lang="en-US" sz="1400" dirty="0" err="1"/>
              <a:t>Parzuchowski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9ACEA-6F1A-AD4D-A51D-7767D0FBE776}"/>
              </a:ext>
            </a:extLst>
          </p:cNvPr>
          <p:cNvSpPr txBox="1"/>
          <p:nvPr/>
        </p:nvSpPr>
        <p:spPr>
          <a:xfrm>
            <a:off x="8168833" y="6071769"/>
            <a:ext cx="14757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71AE5-0E4E-424C-B4C6-F34E72751C17}"/>
                  </a:ext>
                </a:extLst>
              </p:cNvPr>
              <p:cNvSpPr txBox="1"/>
              <p:nvPr/>
            </p:nvSpPr>
            <p:spPr>
              <a:xfrm>
                <a:off x="1162103" y="451650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 → 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71AE5-0E4E-424C-B4C6-F34E7275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03" y="4516503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2083" t="-9091" r="-208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2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F665-E07F-3246-86F5-34865C3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Magnus v. typical SRG</a:t>
            </a:r>
            <a:endParaRPr lang="en-US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B69EE8-3FE6-0448-9A32-54DA9671F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1742" y="2587597"/>
            <a:ext cx="4872251" cy="37490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B429-4321-3842-96DC-6446F745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7E7BBA-9A6E-F546-8A83-6D9A779F8A88}"/>
              </a:ext>
            </a:extLst>
          </p:cNvPr>
          <p:cNvSpPr txBox="1">
            <a:spLocks/>
          </p:cNvSpPr>
          <p:nvPr/>
        </p:nvSpPr>
        <p:spPr>
          <a:xfrm>
            <a:off x="628651" y="1921397"/>
            <a:ext cx="2241871" cy="398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Spurious bound state shifted to low-momentum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The evolution of spurious bound states matches the SRG result regardless of truncation on the Magnus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B765B1-B604-8748-AB5A-C222E36258CC}"/>
                  </a:ext>
                </a:extLst>
              </p:cNvPr>
              <p:cNvSpPr txBox="1"/>
              <p:nvPr/>
            </p:nvSpPr>
            <p:spPr>
              <a:xfrm>
                <a:off x="3064717" y="1797877"/>
                <a:ext cx="6183813" cy="92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for several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B765B1-B604-8748-AB5A-C222E362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17" y="1797877"/>
                <a:ext cx="6183813" cy="923394"/>
              </a:xfrm>
              <a:prstGeom prst="rect">
                <a:avLst/>
              </a:prstGeom>
              <a:blipFill>
                <a:blip r:embed="rId3"/>
                <a:stretch>
                  <a:fillRect l="-820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EEE6E7-9FE9-9B47-8F18-72C49256BA90}"/>
                  </a:ext>
                </a:extLst>
              </p:cNvPr>
              <p:cNvSpPr txBox="1"/>
              <p:nvPr/>
            </p:nvSpPr>
            <p:spPr>
              <a:xfrm>
                <a:off x="2978568" y="3208234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EEE6E7-9FE9-9B47-8F18-72C49256B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8" y="3208234"/>
                <a:ext cx="1293175" cy="307777"/>
              </a:xfrm>
              <a:prstGeom prst="rect">
                <a:avLst/>
              </a:prstGeom>
              <a:blipFill>
                <a:blip r:embed="rId4"/>
                <a:stretch>
                  <a:fillRect l="-1961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ECAB-C971-3B4C-99BB-91D688AD6D5A}"/>
                  </a:ext>
                </a:extLst>
              </p:cNvPr>
              <p:cNvSpPr txBox="1"/>
              <p:nvPr/>
            </p:nvSpPr>
            <p:spPr>
              <a:xfrm>
                <a:off x="2978568" y="4308228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CECAB-C971-3B4C-99BB-91D688AD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8" y="4308228"/>
                <a:ext cx="1293175" cy="307777"/>
              </a:xfrm>
              <a:prstGeom prst="rect">
                <a:avLst/>
              </a:prstGeom>
              <a:blipFill>
                <a:blip r:embed="rId5"/>
                <a:stretch>
                  <a:fillRect l="-196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E8A50C0-8535-BD4A-B61A-BE67AF095C27}"/>
              </a:ext>
            </a:extLst>
          </p:cNvPr>
          <p:cNvSpPr txBox="1"/>
          <p:nvPr/>
        </p:nvSpPr>
        <p:spPr>
          <a:xfrm>
            <a:off x="3795394" y="5372122"/>
            <a:ext cx="476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SRG</a:t>
            </a:r>
          </a:p>
        </p:txBody>
      </p:sp>
    </p:spTree>
    <p:extLst>
      <p:ext uri="{BB962C8B-B14F-4D97-AF65-F5344CB8AC3E}">
        <p14:creationId xmlns:p14="http://schemas.microsoft.com/office/powerpoint/2010/main" val="43007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Magnus v. typical SRG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At sufficiently high truncations in the series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≳4</m:t>
                    </m:r>
                  </m:oMath>
                </a14:m>
                <a:r>
                  <a:rPr lang="en-US" sz="2400" dirty="0"/>
                  <a:t>), Magnus implementation matches SRG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in figure)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 r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6669-AC18-074E-9169-7100E408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B02381-243D-9645-A619-45BA0F9332A6}"/>
                  </a:ext>
                </a:extLst>
              </p:cNvPr>
              <p:cNvSpPr/>
              <p:nvPr/>
            </p:nvSpPr>
            <p:spPr>
              <a:xfrm>
                <a:off x="6356988" y="5678272"/>
                <a:ext cx="1048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B02381-243D-9645-A619-45BA0F93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8" y="5678272"/>
                <a:ext cx="10488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37957-D952-9D48-8BA6-404799C29037}"/>
                  </a:ext>
                </a:extLst>
              </p:cNvPr>
              <p:cNvSpPr/>
              <p:nvPr/>
            </p:nvSpPr>
            <p:spPr>
              <a:xfrm>
                <a:off x="1769171" y="5678272"/>
                <a:ext cx="1259960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37957-D952-9D48-8BA6-404799C29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171" y="5678272"/>
                <a:ext cx="1259960" cy="376193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5C3659-5464-EA4A-A788-87C4AB007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03" y="2629694"/>
            <a:ext cx="4168497" cy="2926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0A1EA-EAD8-C547-B293-D7FFE8313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147" y="2629694"/>
            <a:ext cx="4168497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CD704-672D-D141-AB7B-BB32FE9C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Accuracy of observables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11BA8A-155D-1D46-A145-6F34D7A59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is a unitary transformation and should</a:t>
                </a:r>
                <a:r>
                  <a:rPr lang="en-US" i="1" dirty="0"/>
                  <a:t> </a:t>
                </a:r>
                <a:r>
                  <a:rPr lang="en-US" dirty="0"/>
                  <a:t>preserve observables</a:t>
                </a:r>
              </a:p>
              <a:p>
                <a:r>
                  <a:rPr lang="en-US" dirty="0"/>
                  <a:t>Relative error of deuteron binding energy: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corresponds to the evolved Hamiltonian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SRG: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 (compounds error in solving ODE)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Magnus: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11BA8A-155D-1D46-A145-6F34D7A59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350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682A-CB28-7549-BD3E-A06456BB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9488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B462-BCC1-304B-8C24-E5B3A4DA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Non- v. semi-local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DEF37-A5E2-8D4A-9207-BBBC54F47F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Previous results were with non-local regulator</a:t>
                </a:r>
              </a:p>
              <a:p>
                <a:r>
                  <a:rPr lang="en-US" dirty="0"/>
                  <a:t>Consider LO </a:t>
                </a:r>
                <a:r>
                  <a:rPr lang="en-US" dirty="0">
                    <a:solidFill>
                      <a:srgbClr val="FF0000"/>
                    </a:solidFill>
                  </a:rPr>
                  <a:t>semi-local</a:t>
                </a:r>
                <a:r>
                  <a:rPr lang="en-US" dirty="0"/>
                  <a:t> potential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Non-local </a:t>
                </a:r>
                <a:r>
                  <a:rPr lang="en-US" dirty="0"/>
                  <a:t>regulator for contact force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Local </a:t>
                </a:r>
                <a:r>
                  <a:rPr lang="en-US" dirty="0"/>
                  <a:t>regulator for pion exchange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Magnus matches SRG evolution at lower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for semi-local potential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DEF37-A5E2-8D4A-9207-BBBC54F47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932" t="-3509" r="-3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6096-F997-D94D-B65E-3E75A5C6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0C8CB-C0BD-744C-85E1-7231895B7B89}"/>
                  </a:ext>
                </a:extLst>
              </p:cNvPr>
              <p:cNvSpPr/>
              <p:nvPr/>
            </p:nvSpPr>
            <p:spPr>
              <a:xfrm>
                <a:off x="5056683" y="5069521"/>
                <a:ext cx="3386504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0C8CB-C0BD-744C-85E1-7231895B7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683" y="5069521"/>
                <a:ext cx="3386504" cy="407869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4F902B0-A201-8948-B7A8-59EDB265F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1825625"/>
            <a:ext cx="44290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1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1F95-261B-A74D-B70E-967324D0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Results: </a:t>
            </a:r>
            <a:r>
              <a:rPr lang="en-US" sz="3600" b="1" dirty="0">
                <a:solidFill>
                  <a:srgbClr val="FF0000"/>
                </a:solidFill>
              </a:rPr>
              <a:t>Non- v. semi-local potentials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B66D4-033C-304A-A91D-CBD6F99691E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9771" y="1791778"/>
                <a:ext cx="2575862" cy="3977640"/>
              </a:xfrm>
            </p:spPr>
            <p:txBody>
              <a:bodyPr/>
              <a:lstStyle/>
              <a:p>
                <a:r>
                  <a:rPr lang="en-US" sz="2000" dirty="0"/>
                  <a:t>Spurious deeply bound state appears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in semi-local potential</a:t>
                </a:r>
              </a:p>
              <a:p>
                <a:r>
                  <a:rPr lang="en-US" sz="2000" dirty="0"/>
                  <a:t>Dependence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 changes from the details of the regulator (i.e., form of non-local/local)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B66D4-033C-304A-A91D-CBD6F9969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9771" y="1791778"/>
                <a:ext cx="2575862" cy="3977640"/>
              </a:xfrm>
              <a:blipFill>
                <a:blip r:embed="rId2"/>
                <a:stretch>
                  <a:fillRect l="-1961" t="-1592" r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28454-711E-E246-A93E-38DC39DE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CE73F-53A2-D540-BED8-AD3E144F59F6}"/>
                  </a:ext>
                </a:extLst>
              </p:cNvPr>
              <p:cNvSpPr txBox="1"/>
              <p:nvPr/>
            </p:nvSpPr>
            <p:spPr>
              <a:xfrm>
                <a:off x="3334193" y="1652894"/>
                <a:ext cx="5670909" cy="92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Contours of semi-local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CE73F-53A2-D540-BED8-AD3E144F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93" y="1652894"/>
                <a:ext cx="5670909" cy="923394"/>
              </a:xfrm>
              <a:prstGeom prst="rect">
                <a:avLst/>
              </a:prstGeom>
              <a:blipFill>
                <a:blip r:embed="rId3"/>
                <a:stretch>
                  <a:fillRect l="-1119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527A3-E149-4348-9EDB-C07DC1A961C7}"/>
                  </a:ext>
                </a:extLst>
              </p:cNvPr>
              <p:cNvSpPr txBox="1"/>
              <p:nvPr/>
            </p:nvSpPr>
            <p:spPr>
              <a:xfrm>
                <a:off x="2865633" y="3337641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527A3-E149-4348-9EDB-C07DC1A9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33" y="3337641"/>
                <a:ext cx="1293175" cy="307777"/>
              </a:xfrm>
              <a:prstGeom prst="rect">
                <a:avLst/>
              </a:prstGeom>
              <a:blipFill>
                <a:blip r:embed="rId4"/>
                <a:stretch>
                  <a:fillRect l="-98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569C8-48DB-0643-B644-8DCE0959837A}"/>
                  </a:ext>
                </a:extLst>
              </p:cNvPr>
              <p:cNvSpPr txBox="1"/>
              <p:nvPr/>
            </p:nvSpPr>
            <p:spPr>
              <a:xfrm>
                <a:off x="2865634" y="4362263"/>
                <a:ext cx="1293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Magnus,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569C8-48DB-0643-B644-8DCE0959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34" y="4362263"/>
                <a:ext cx="1293175" cy="307777"/>
              </a:xfrm>
              <a:prstGeom prst="rect">
                <a:avLst/>
              </a:prstGeom>
              <a:blipFill>
                <a:blip r:embed="rId5"/>
                <a:stretch>
                  <a:fillRect l="-98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A3585CB-EC5C-1147-9FC4-7F81D60A1423}"/>
              </a:ext>
            </a:extLst>
          </p:cNvPr>
          <p:cNvSpPr txBox="1"/>
          <p:nvPr/>
        </p:nvSpPr>
        <p:spPr>
          <a:xfrm>
            <a:off x="3605228" y="5461641"/>
            <a:ext cx="476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1352B-C3AC-2040-BF93-43DAE6040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44" y="2701320"/>
            <a:ext cx="4872256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D03A389-7E20-BD46-8E08-A5A666048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Magnus expansion improves viability/efficiency of the SRG</a:t>
                </a:r>
              </a:p>
              <a:p>
                <a:r>
                  <a:rPr lang="en-US" dirty="0"/>
                  <a:t>SRG evolution sensitive to generator at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Magnus implementation matches SRG </a:t>
                </a:r>
                <a:r>
                  <a:rPr lang="en-US" dirty="0">
                    <a:solidFill>
                      <a:srgbClr val="FF0000"/>
                    </a:solidFill>
                  </a:rPr>
                  <a:t>Wegner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evolution (given high enough truncation)</a:t>
                </a:r>
              </a:p>
              <a:p>
                <a:r>
                  <a:rPr lang="en-US" dirty="0"/>
                  <a:t>Magnus implementation converges to SRG result at even lower truncations for semi-local potential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D03A389-7E20-BD46-8E08-A5A666048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CA0BF-C00E-D54A-BC6A-B1DE83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4517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0765-0DB8-C340-8D9E-698ABE49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0DC33-54EB-CB4A-8B4C-870113803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IM-SRG with the Magnus expansion</a:t>
                </a:r>
              </a:p>
              <a:p>
                <a:pPr lvl="1"/>
                <a:r>
                  <a:rPr lang="en-US" dirty="0"/>
                  <a:t>Does the sensitivity to choice of generator carry over to Magnus/IM-SRG nuclear structure calculations?</a:t>
                </a: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and regulator*</a:t>
                </a:r>
              </a:p>
              <a:p>
                <a:pPr lvl="1"/>
                <a:r>
                  <a:rPr lang="en-US" dirty="0"/>
                  <a:t>How does the placement of spurious bound state depend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and regulator?</a:t>
                </a:r>
              </a:p>
              <a:p>
                <a:pPr lvl="1"/>
                <a:r>
                  <a:rPr lang="en-US" dirty="0"/>
                  <a:t>How can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be compared for different regulators?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600" dirty="0"/>
                  <a:t>*Renewed interest on this problem! Upcoming paper by </a:t>
                </a:r>
                <a:r>
                  <a:rPr lang="en-US" sz="1600" dirty="0" err="1"/>
                  <a:t>Tews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Huth</a:t>
                </a:r>
                <a:r>
                  <a:rPr lang="en-US" sz="1600" dirty="0"/>
                  <a:t>, and </a:t>
                </a:r>
                <a:r>
                  <a:rPr lang="en-US" sz="1600" dirty="0" err="1"/>
                  <a:t>Schwenk</a:t>
                </a:r>
                <a:r>
                  <a:rPr lang="en-US" sz="1600" dirty="0"/>
                  <a:t> tests local chiral potentials at </a:t>
                </a:r>
                <a:r>
                  <a:rPr lang="en-US" sz="1600"/>
                  <a:t>high cutoffs.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0DC33-54EB-CB4A-8B4C-870113803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44E08-B843-174A-9585-34EC25B4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52053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Back-up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51FF4-055B-024B-AE71-FC8C904A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E2BA0-F7EC-7E4B-B091-29AD4D5CCD16}"/>
              </a:ext>
            </a:extLst>
          </p:cNvPr>
          <p:cNvSpPr txBox="1"/>
          <p:nvPr/>
        </p:nvSpPr>
        <p:spPr>
          <a:xfrm>
            <a:off x="1171937" y="4905193"/>
            <a:ext cx="7299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Several phenomenological NN potentials (left) and momentum-space matrix elements of AV18 (right)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54CD4-F95A-A24D-9315-B0358381F061}"/>
              </a:ext>
            </a:extLst>
          </p:cNvPr>
          <p:cNvSpPr txBox="1"/>
          <p:nvPr/>
        </p:nvSpPr>
        <p:spPr>
          <a:xfrm>
            <a:off x="2215131" y="5542143"/>
            <a:ext cx="5246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Figure from S.K. Bogner, R.J. Furnstahl, and A. </a:t>
            </a:r>
            <a:r>
              <a:rPr lang="en-US" sz="1050" dirty="0" err="1"/>
              <a:t>Schwenk</a:t>
            </a:r>
            <a:r>
              <a:rPr lang="en-US" sz="1050" dirty="0"/>
              <a:t>, Prog. Part. Nucl. Phys. </a:t>
            </a:r>
            <a:r>
              <a:rPr lang="en-US" sz="1050" b="1" dirty="0"/>
              <a:t>65</a:t>
            </a:r>
            <a:r>
              <a:rPr lang="en-US" sz="1050" dirty="0"/>
              <a:t>, 94 (2010) </a:t>
            </a:r>
          </a:p>
          <a:p>
            <a:endParaRPr lang="en-US" sz="135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9515D6-6124-B146-8D00-00E6AC8CB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056" y="1926341"/>
            <a:ext cx="6387451" cy="2743200"/>
          </a:xfrm>
        </p:spPr>
      </p:pic>
    </p:spTree>
    <p:extLst>
      <p:ext uri="{BB962C8B-B14F-4D97-AF65-F5344CB8AC3E}">
        <p14:creationId xmlns:p14="http://schemas.microsoft.com/office/powerpoint/2010/main" val="192316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0A8-89E6-6B48-B6FF-55367E72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In-medium similarity renormalization group (IM-SRG)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C3F5C-B7D3-6842-B9C5-5C4C47EE4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Evolve Hamiltonian via flow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is-IS" sz="2000" dirty="0"/>
                  <a:t>    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is-I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is-I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is-I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s-IS" sz="2000" dirty="0">
                    <a:solidFill>
                      <a:srgbClr val="FF0000"/>
                    </a:solidFill>
                  </a:rPr>
                  <a:t> is the IM-SRG generator</a:t>
                </a:r>
              </a:p>
              <a:p>
                <a:r>
                  <a:rPr lang="is-IS" sz="2000" dirty="0"/>
                  <a:t>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s-IS" sz="2000" dirty="0"/>
                  <a:t> to specify type of flow</a:t>
                </a:r>
              </a:p>
              <a:p>
                <a:pPr marL="0" indent="0">
                  <a:buNone/>
                </a:pPr>
                <a:endParaRPr lang="is-IS" sz="2000" dirty="0"/>
              </a:p>
              <a:p>
                <a:pPr marL="0" indent="0">
                  <a:buNone/>
                </a:pPr>
                <a:endParaRPr lang="is-I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s-I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C3F5C-B7D3-6842-B9C5-5C4C47EE4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7FD4F-A430-A64A-AA3C-4AFF0488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A874A-D669-1B4C-946C-6FE849E8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66" y="3806973"/>
            <a:ext cx="5054145" cy="245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CF3A8-D4F4-7440-BC13-31CBA7E5E5D7}"/>
              </a:ext>
            </a:extLst>
          </p:cNvPr>
          <p:cNvSpPr txBox="1"/>
          <p:nvPr/>
        </p:nvSpPr>
        <p:spPr>
          <a:xfrm>
            <a:off x="1403031" y="5223622"/>
            <a:ext cx="166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Nathan </a:t>
            </a:r>
            <a:r>
              <a:rPr lang="en-US" sz="1400" dirty="0" err="1"/>
              <a:t>Parzuchowski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BACB3-53FC-154F-841F-12215435A6DC}"/>
                  </a:ext>
                </a:extLst>
              </p:cNvPr>
              <p:cNvSpPr txBox="1"/>
              <p:nvPr/>
            </p:nvSpPr>
            <p:spPr>
              <a:xfrm>
                <a:off x="1162103" y="451650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 → 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BACB3-53FC-154F-841F-12215435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03" y="451650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2083" t="-9091" r="-208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D66860-C3D2-7446-A939-77E666E01419}"/>
              </a:ext>
            </a:extLst>
          </p:cNvPr>
          <p:cNvSpPr txBox="1"/>
          <p:nvPr/>
        </p:nvSpPr>
        <p:spPr>
          <a:xfrm>
            <a:off x="8168833" y="6071769"/>
            <a:ext cx="14757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5587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Transformation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exists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 which gives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directly: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Bernoulli numbers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60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7FBBC-7070-4040-8EA7-3728357F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755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CF94-0405-824A-B833-8B383D99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Formalism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334B9-1DC4-6045-807C-7B7068F10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Evolved Hamiltonian (or any operator)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Converges to IM-SRG result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Successive terms fall off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Sum is truncated for practical calculations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334B9-1DC4-6045-807C-7B7068F10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F7781-20BA-444C-9A6C-488D7CDB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6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Directly solving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allows us to evolve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any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operator, not just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(e.g. electromagnetic transitions and moments)</a:t>
                </a:r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73814-89B7-974D-8BA1-D54C6DE0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FB4A-D3D8-624C-B4E8-82560080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Motivation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63170-7394-5545-B192-000CDD8C7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Directly solving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allows us to evolve </a:t>
                </a:r>
                <a:r>
                  <a:rPr lang="en-US" sz="2400" i="1" dirty="0"/>
                  <a:t>any </a:t>
                </a:r>
                <a:r>
                  <a:rPr lang="en-US" sz="2400" dirty="0"/>
                  <a:t>operator, not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(e.g. electromagnetic transitions and moments)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63170-7394-5545-B192-000CDD8C7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A588-7B7D-504B-AF35-4F4CDE09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906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F61F-80D6-C045-A9AD-36AA87A6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Motivation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54E60-D947-3643-B645-173F4BC6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Directly solving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allows us to evolve </a:t>
                </a:r>
                <a:r>
                  <a:rPr lang="en-US" sz="2400" i="1" dirty="0"/>
                  <a:t>any </a:t>
                </a:r>
                <a:r>
                  <a:rPr lang="en-US" sz="2400" dirty="0"/>
                  <a:t>operator, not just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(e.g. electromagnetic transitions and moments)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Eigenvalues of evolved operator are preserved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No need for high-order ODE solver – use first-order Euler method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No loss in accuracy in observables despite crude method</a:t>
                </a:r>
              </a:p>
              <a:p>
                <a:pPr marL="685800" lvl="1" indent="-342900">
                  <a:buFont typeface="+mj-lt"/>
                  <a:buAutoNum type="alphaUcPeriod" startAt="2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54E60-D947-3643-B645-173F4BC6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DA97D-FC14-0D4E-956C-EC6FE9DB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0746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89EF-C573-2642-A053-1EDE842B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Magnus Expansion: </a:t>
            </a:r>
            <a:r>
              <a:rPr lang="en-US" sz="3600" b="1" dirty="0">
                <a:solidFill>
                  <a:srgbClr val="FF0000"/>
                </a:solidFill>
              </a:rPr>
              <a:t>Motivation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1BE49-768D-3E47-86BC-47B5B4788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Directly solving 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/>
                  <a:t> allows us to evolve </a:t>
                </a:r>
                <a:r>
                  <a:rPr lang="en-US" sz="2600" i="1" dirty="0"/>
                  <a:t>any </a:t>
                </a:r>
                <a:r>
                  <a:rPr lang="en-US" sz="2600" dirty="0"/>
                  <a:t>operator, not just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</a:rPr>
                  <a:t> (e.g. electromagnetic transitions and moments)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200" dirty="0"/>
                  <a:t>Eigenvalues of evolved operator are preserved</a:t>
                </a:r>
              </a:p>
              <a:p>
                <a:pPr lvl="1"/>
                <a:r>
                  <a:rPr lang="en-US" sz="2200" dirty="0"/>
                  <a:t>No need for high-order ODE solver – use first-order Euler method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No loss in accuracy in observables despite crude method</a:t>
                </a:r>
              </a:p>
              <a:p>
                <a:pPr marL="685800" lvl="1" indent="-342900">
                  <a:buFont typeface="+mj-lt"/>
                  <a:buAutoNum type="alphaUcPeriod" startAt="2"/>
                </a:pPr>
                <a:endParaRPr lang="en-US" dirty="0"/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Modest computational speed-up and substantial memory savings when solving for several operators</a:t>
                </a:r>
              </a:p>
              <a:p>
                <a:pPr marL="0" indent="0">
                  <a:buNone/>
                </a:pPr>
                <a:endParaRPr lang="en-US" sz="1425" dirty="0"/>
              </a:p>
              <a:p>
                <a:pPr marL="0" indent="0">
                  <a:buNone/>
                </a:pPr>
                <a:r>
                  <a:rPr lang="en-US" sz="1500" dirty="0"/>
                  <a:t>For more details, see T.D. Morris, N.M. </a:t>
                </a:r>
                <a:r>
                  <a:rPr lang="en-US" sz="1500" dirty="0" err="1"/>
                  <a:t>Parzuchowski</a:t>
                </a:r>
                <a:r>
                  <a:rPr lang="en-US" sz="1500" dirty="0"/>
                  <a:t>, S.K. Bogner, Phys. Rev. C </a:t>
                </a:r>
                <a:r>
                  <a:rPr lang="en-US" sz="1500" b="1" dirty="0"/>
                  <a:t>92</a:t>
                </a:r>
                <a:r>
                  <a:rPr lang="en-US" sz="1500" dirty="0"/>
                  <a:t>, 034331 (2015)</a:t>
                </a:r>
              </a:p>
              <a:p>
                <a:endParaRPr lang="en-US" sz="15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1BE49-768D-3E47-86BC-47B5B4788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DA3B-D685-EB44-9DF5-A624C330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812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4631</TotalTime>
  <Words>1952</Words>
  <Application>Microsoft Macintosh PowerPoint</Application>
  <PresentationFormat>On-screen Show (4:3)</PresentationFormat>
  <Paragraphs>238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Decoupling of bound states with the Magnus expansion and the IM-SRG</vt:lpstr>
      <vt:lpstr>In-medium similarity renormalization group (IM-SRG)</vt:lpstr>
      <vt:lpstr>In-medium similarity renormalization group (IM-SRG)</vt:lpstr>
      <vt:lpstr>The Magnus Expansion: Formalism</vt:lpstr>
      <vt:lpstr>The Magnus Expansion: Formalism</vt:lpstr>
      <vt:lpstr>The Magnus Expansion: Motivation</vt:lpstr>
      <vt:lpstr>The Magnus Expansion: Motivation</vt:lpstr>
      <vt:lpstr>The Magnus Expansion: Motivation</vt:lpstr>
      <vt:lpstr>The Magnus Expansion: Motivation</vt:lpstr>
      <vt:lpstr>Test Case for the Magnus expansion</vt:lpstr>
      <vt:lpstr>Test Case for the Magnus expansion</vt:lpstr>
      <vt:lpstr>SRG formalism</vt:lpstr>
      <vt:lpstr>Test Case: NN potentials with large χEFT cutoffs</vt:lpstr>
      <vt:lpstr>Test Case: NN potentials with large χEFT cutoffs</vt:lpstr>
      <vt:lpstr>Test Case: NN potentials with large χEFT cutoffs</vt:lpstr>
      <vt:lpstr>Test Case: NN potentials with large χEFT cutoffs</vt:lpstr>
      <vt:lpstr>Test Case: NN potentials with large χEFT cutoffs</vt:lpstr>
      <vt:lpstr>Test Case: NN potentials with large χEFT cutoffs</vt:lpstr>
      <vt:lpstr>Results: Magnus v. typical SRG</vt:lpstr>
      <vt:lpstr>Results: Magnus v. typical SRG</vt:lpstr>
      <vt:lpstr>Results: Magnus v. typical SRG</vt:lpstr>
      <vt:lpstr>Results: Accuracy of observables</vt:lpstr>
      <vt:lpstr>Results: Non- v. semi-local potentials</vt:lpstr>
      <vt:lpstr>Results: Non- v. semi-local potentials</vt:lpstr>
      <vt:lpstr>Summary</vt:lpstr>
      <vt:lpstr>Outlook</vt:lpstr>
      <vt:lpstr>Back-up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Decoupling of bound states with the Magnus expansion and the in-medium similarity renormalization group</dc:title>
  <dc:creator>Anthony Tropiano</dc:creator>
  <cp:lastModifiedBy>Anthony Tropiano</cp:lastModifiedBy>
  <cp:revision>174</cp:revision>
  <cp:lastPrinted>2018-04-14T02:50:37Z</cp:lastPrinted>
  <dcterms:created xsi:type="dcterms:W3CDTF">2018-03-09T01:19:29Z</dcterms:created>
  <dcterms:modified xsi:type="dcterms:W3CDTF">2018-10-10T15:41:58Z</dcterms:modified>
</cp:coreProperties>
</file>